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3" r:id="rId3"/>
    <p:sldId id="256" r:id="rId4"/>
    <p:sldId id="257" r:id="rId5"/>
    <p:sldId id="258" r:id="rId6"/>
    <p:sldId id="262" r:id="rId7"/>
    <p:sldId id="260" r:id="rId8"/>
    <p:sldId id="259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F6727-0E40-48AE-BE7A-D78801D0BCDE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4C19B-4BF7-4867-B02C-CE6D37C020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119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7776A97-037C-4B64-9685-FA45BE14F618}" type="slidenum">
              <a:rPr lang="en-GB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5453" y="8686288"/>
            <a:ext cx="2972547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4D0DC1E-148B-4CF7-AC1E-D625DD8820EB}" type="slidenum">
              <a:rPr lang="en-GB" altLang="en-US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08CB-B8A4-4FD5-A50D-03EF2081E1E5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6538-A1BC-48C8-B65B-087ED12F80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869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08CB-B8A4-4FD5-A50D-03EF2081E1E5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6538-A1BC-48C8-B65B-087ED12F80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858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08CB-B8A4-4FD5-A50D-03EF2081E1E5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6538-A1BC-48C8-B65B-087ED12F80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5725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770E9-0BB1-4A85-A504-415BF1EB44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73941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4F2E-2327-4CE8-B00A-1BE853767B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45472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A9767-594B-4915-949F-52EF73EBBF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66020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00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000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48155-E837-490A-B564-F540A45196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24293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277F7-78F7-4DAA-87E8-AD90DEEDC3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5550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60967-7BF0-4511-BA4B-CF2F3BDA3A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3776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971550" y="4048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8313" y="549275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059113" y="5732463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625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AA75B-23CB-4792-BC04-BC00911B52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9162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08CB-B8A4-4FD5-A50D-03EF2081E1E5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6538-A1BC-48C8-B65B-087ED12F80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3618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D41E7-194C-4537-871B-5F4B04EA8F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6537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9A114-EEE7-4297-BA10-F0E5FB9C3D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49608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41EB8-A5A9-4E8C-AC86-A5505CD88F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27280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60350"/>
            <a:ext cx="2038350" cy="4997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60350"/>
            <a:ext cx="5962650" cy="4997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57F4D-EF77-4896-B1FD-AE2F5124B2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48348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0350"/>
            <a:ext cx="8153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4000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86300" y="1371600"/>
            <a:ext cx="4000500" cy="38862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62ADB-C999-4319-9451-CF1B86B7FF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26018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0350"/>
            <a:ext cx="8153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4000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371600"/>
            <a:ext cx="40005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390900"/>
            <a:ext cx="40005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AD342-01BC-4B3F-A7E9-E77793C60B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02553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0350"/>
            <a:ext cx="8153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4000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000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D393A-2E95-481C-B539-1D76F97C8A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88668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0.gstatic.com/images?q=tbn:ANd9GcRM7JNVRVzQsd4XVorAT5sg-L7nNcMrrl5VBKs234d7hD0g10o9mg:3.bp.blogspot.com/_qAi_fnGML0U/R9k1r4D8g-I/AAAAAAAABr0/jNaSklAQ5CU/s400/energy_solutions_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56338"/>
            <a:ext cx="1571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0350"/>
            <a:ext cx="8153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33400" y="1371600"/>
            <a:ext cx="8153400" cy="38862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D94E-644F-4C9D-A6F9-4663F9157F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42049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http://t0.gstatic.com/images?q=tbn:ANd9GcRM7JNVRVzQsd4XVorAT5sg-L7nNcMrrl5VBKs234d7hD0g10o9mg:3.bp.blogspot.com/_qAi_fnGML0U/R9k1r4D8g-I/AAAAAAAABr0/jNaSklAQ5CU/s400/energy_solutions_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237288"/>
            <a:ext cx="1571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260350"/>
            <a:ext cx="8153400" cy="4997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64CDB-2C19-48AE-A707-192E29E1A7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0833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08CB-B8A4-4FD5-A50D-03EF2081E1E5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6538-A1BC-48C8-B65B-087ED12F80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8558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08CB-B8A4-4FD5-A50D-03EF2081E1E5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6538-A1BC-48C8-B65B-087ED12F80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663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08CB-B8A4-4FD5-A50D-03EF2081E1E5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6538-A1BC-48C8-B65B-087ED12F80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416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08CB-B8A4-4FD5-A50D-03EF2081E1E5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6538-A1BC-48C8-B65B-087ED12F80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093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08CB-B8A4-4FD5-A50D-03EF2081E1E5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6538-A1BC-48C8-B65B-087ED12F80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868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08CB-B8A4-4FD5-A50D-03EF2081E1E5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6538-A1BC-48C8-B65B-087ED12F80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344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08CB-B8A4-4FD5-A50D-03EF2081E1E5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C6538-A1BC-48C8-B65B-087ED12F80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249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508CB-B8A4-4FD5-A50D-03EF2081E1E5}" type="datetimeFigureOut">
              <a:rPr lang="en-GB" smtClean="0"/>
              <a:pPr/>
              <a:t>28/10/2015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C6538-A1BC-48C8-B65B-087ED12F80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502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558958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>
            <a:off x="-457200" y="228600"/>
            <a:ext cx="9132888" cy="501650"/>
          </a:xfrm>
          <a:prstGeom prst="roundRect">
            <a:avLst>
              <a:gd name="adj" fmla="val 50000"/>
            </a:avLst>
          </a:prstGeom>
          <a:solidFill>
            <a:srgbClr val="4E287E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b="1" smtClean="0">
                <a:solidFill>
                  <a:srgbClr val="FFFFFF"/>
                </a:solidFill>
                <a:latin typeface="Humnst777 BT"/>
              </a:rPr>
              <a:t>	</a:t>
            </a:r>
            <a:endParaRPr lang="en-GB" altLang="en-US" smtClean="0">
              <a:solidFill>
                <a:srgbClr val="FFFFFF"/>
              </a:solidFill>
              <a:latin typeface="Arial Unicode MS" pitchFamily="34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6035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153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4E287E"/>
                </a:solidFill>
                <a:latin typeface="Arial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4E287E"/>
                </a:solidFill>
                <a:latin typeface="Arial" charset="0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785445-0140-42A0-A1D6-D2C0ACD8D16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pic>
        <p:nvPicPr>
          <p:cNvPr id="1032" name="Picture 7" descr="MX_RGB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6057900"/>
            <a:ext cx="193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5589588"/>
            <a:ext cx="9144000" cy="215900"/>
          </a:xfrm>
          <a:prstGeom prst="rect">
            <a:avLst/>
          </a:prstGeom>
          <a:solidFill>
            <a:srgbClr val="4E287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42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</p:bld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E287E"/>
        </a:buClr>
        <a:buChar char="•"/>
        <a:defRPr sz="24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B6BCF"/>
        </a:buClr>
        <a:buChar char="–"/>
        <a:defRPr sz="2100">
          <a:solidFill>
            <a:schemeClr val="bg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B6BCF"/>
        </a:buClr>
        <a:buChar char="•"/>
        <a:defRPr>
          <a:solidFill>
            <a:schemeClr val="bg1"/>
          </a:solidFill>
          <a:latin typeface="+mn-lt"/>
          <a:ea typeface="ＭＳ Ｐゴシック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6B6BCF"/>
        </a:buClr>
        <a:buChar char="–"/>
        <a:defRPr>
          <a:solidFill>
            <a:schemeClr val="bg1"/>
          </a:solidFill>
          <a:latin typeface="+mn-lt"/>
          <a:ea typeface="ＭＳ Ｐゴシック" pitchFamily="3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6B6BCF"/>
        </a:buClr>
        <a:buChar char="»"/>
        <a:defRPr>
          <a:solidFill>
            <a:schemeClr val="bg1"/>
          </a:solidFill>
          <a:latin typeface="+mn-lt"/>
          <a:ea typeface="ＭＳ Ｐゴシック" pitchFamily="34" charset="-128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rgbClr val="6B6BCF"/>
        </a:buClr>
        <a:buChar char="»"/>
        <a:defRPr>
          <a:solidFill>
            <a:schemeClr val="bg1"/>
          </a:solidFill>
          <a:latin typeface="+mn-lt"/>
          <a:ea typeface="+mn-ea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rgbClr val="6B6BCF"/>
        </a:buClr>
        <a:buChar char="»"/>
        <a:defRPr>
          <a:solidFill>
            <a:schemeClr val="bg1"/>
          </a:solidFill>
          <a:latin typeface="+mn-lt"/>
          <a:ea typeface="+mn-ea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rgbClr val="6B6BCF"/>
        </a:buClr>
        <a:buChar char="»"/>
        <a:defRPr>
          <a:solidFill>
            <a:schemeClr val="bg1"/>
          </a:solidFill>
          <a:latin typeface="+mn-lt"/>
          <a:ea typeface="+mn-ea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rgbClr val="6B6BCF"/>
        </a:buClr>
        <a:buChar char="»"/>
        <a:defRPr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m/aclk?sa=L&amp;ai=CRMgzvD34VfCoHaG47gan77SAA5rnmcIF0oCJr_UBiIO23JYCCAAQASCglMoNKAJgu861g9AKyAEByAMbqgQnT9BwxiVkZnmjtio7ZNB7plv0sUlMp65Frz-m2wVUEViff9qesFDngAfi3PUykAcBqAemvhvYBwE&amp;sig=AOD64_0fzyX3GBpcnwk_L5TJSRY9_9a9Fg&amp;adurl=http://stuccu.co.uk/s/Magnox+Reactor-MbSLsTI-Buy-Exclusive-Deals-70-OFF-Save-Big-Lowest-Price-On-Magnox-Reactor-Best-In-Stock-Fast-Free-Shipping?mt=%7bmatchtype%7d&amp;keyword=%7bkeyword%7d&amp;ap=%7badposition%7d&amp;cid=%7bcreative%7d&amp;caid=55674cc3b1b1c6076874d4ce&amp;netid=1&amp;network=%7bnetwork%7d&amp;aaid=55674cc3b1b1c6076874d4d0&amp;clui=0&amp;nb=0&amp;res_url=http://search.bt.com/result?p=magnox+reactors&amp;y=+&amp;pr=dp&amp;rurl=http://search.bt.com/websearch/btportal_home.html&amp;nm=58&amp;nx=3&amp;ny=9&amp;is=571x14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aclk?sa=L&amp;ai=CRMgzvD34VfCoHaG47gan77SAA5rnmcIF0oCJr_UBiIO23JYCCAAQASCglMoNKAJgu861g9AKyAEByAMbqgQnT9BwxiVkZnmjtio7ZNB7plv0sUlMp65Frz-m2wVUEViff9qesFDngAfi3PUykAcBqAemvhvYBwE&amp;sig=AOD64_0fzyX3GBpcnwk_L5TJSRY9_9a9Fg&amp;adurl=http://stuccu.co.uk/s/Magnox+Reactor-MbSLsTI-Buy-Exclusive-Deals-70-OFF-Save-Big-Lowest-Price-On-Magnox-Reactor-Best-In-Stock-Fast-Free-Shipping?mt=%7bmatchtype%7d&amp;keyword=%7bkeyword%7d&amp;ap=%7badposition%7d&amp;cid=%7bcreative%7d&amp;caid=55674cc3b1b1c6076874d4ce&amp;netid=1&amp;network=%7bnetwork%7d&amp;aaid=55674cc3b1b1c6076874d4d0&amp;clui=0&amp;nb=1&amp;res_url=http://search.bt.com/result?p=magnox+reactors&amp;y=+&amp;pr=dp&amp;rurl=http://search.bt.com/websearch/btportal_home.html&amp;nm=60&amp;nx=117&amp;ny=7&amp;is=571x146&amp;clkt=158" TargetMode="External"/><Relationship Id="rId2" Type="http://schemas.openxmlformats.org/officeDocument/2006/relationships/hyperlink" Target="http://www.google.com/aclk?sa=L&amp;ai=CRMgzvD34VfCoHaG47gan77SAA5rnmcIF0oCJr_UBiIO23JYCCAAQASCglMoNKAJgu861g9AKyAEByAMbqgQnT9BwxiVkZnmjtio7ZNB7plv0sUlMp65Frz-m2wVUEViff9qesFDngAfi3PUykAcBqAemvhvYBwE&amp;sig=AOD64_0fzyX3GBpcnwk_L5TJSRY9_9a9Fg&amp;adurl=http://stuccu.co.uk/s/Magnox+Reactor-MbSLsTI-Buy-Exclusive-Deals-70-OFF-Save-Big-Lowest-Price-On-Magnox-Reactor-Best-In-Stock-Fast-Free-Shipping?mt=%7bmatchtype%7d&amp;keyword=%7bkeyword%7d&amp;ap=%7badposition%7d&amp;cid=%7bcreative%7d&amp;caid=55674cc3b1b1c6076874d4ce&amp;netid=1&amp;network=%7bnetwork%7d&amp;aaid=55674cc3b1b1c6076874d4d0&amp;clui=0&amp;nb=0&amp;res_url=http://search.bt.com/result?p=magnox+reactors&amp;y=+&amp;pr=dp&amp;rurl=http://search.bt.com/websearch/btportal_home.html&amp;nm=58&amp;nx=3&amp;ny=9&amp;is=571x14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MX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5800" y="908050"/>
            <a:ext cx="3313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909763" y="4478338"/>
            <a:ext cx="5614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4E287E"/>
              </a:buClr>
              <a:buChar char="•"/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B6BCF"/>
              </a:buClr>
              <a:buChar char="–"/>
              <a:defRPr sz="2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B6BCF"/>
              </a:buClr>
              <a:buChar char="•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6BCF"/>
              </a:buClr>
              <a:buChar char="–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B6BCF"/>
              </a:buClr>
              <a:buChar char="»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6BCF"/>
              </a:buClr>
              <a:buChar char="»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6BCF"/>
              </a:buClr>
              <a:buChar char="»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6BCF"/>
              </a:buClr>
              <a:buChar char="»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6BCF"/>
              </a:buClr>
              <a:buChar char="»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i="1" smtClean="0">
              <a:solidFill>
                <a:srgbClr val="FFFFFF"/>
              </a:solidFill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116013" y="1989138"/>
            <a:ext cx="669607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4E287E"/>
              </a:buClr>
              <a:buChar char="•"/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B6BCF"/>
              </a:buClr>
              <a:buChar char="–"/>
              <a:defRPr sz="2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B6BCF"/>
              </a:buClr>
              <a:buChar char="•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6BCF"/>
              </a:buClr>
              <a:buChar char="–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B6BCF"/>
              </a:buClr>
              <a:buChar char="»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6BCF"/>
              </a:buClr>
              <a:buChar char="»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6BCF"/>
              </a:buClr>
              <a:buChar char="»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6BCF"/>
              </a:buClr>
              <a:buChar char="»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6BCF"/>
              </a:buClr>
              <a:buChar char="»"/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4400" b="1" smtClean="0">
                <a:solidFill>
                  <a:srgbClr val="FFFFFF"/>
                </a:solidFill>
              </a:rPr>
              <a:t>WELCOME TO WYLFA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GB" altLang="en-US" b="1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000" b="1" smtClean="0">
                <a:solidFill>
                  <a:srgbClr val="FFFFFF"/>
                </a:solidFill>
              </a:rPr>
              <a:t>		</a:t>
            </a:r>
            <a:r>
              <a:rPr lang="en-GB" altLang="en-US" sz="2800" b="1" smtClean="0">
                <a:solidFill>
                  <a:srgbClr val="FFFFFF"/>
                </a:solidFill>
              </a:rPr>
              <a:t>Stuart Law – Site Director</a:t>
            </a:r>
            <a:endParaRPr lang="en-GB" altLang="en-US" sz="2800" b="1" i="1" smtClean="0">
              <a:solidFill>
                <a:srgbClr val="FFFFFF"/>
              </a:solidFill>
            </a:endParaRPr>
          </a:p>
        </p:txBody>
      </p:sp>
      <p:pic>
        <p:nvPicPr>
          <p:cNvPr id="8197" name="Picture 6" descr="trusch_bangor_menai_bridg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1013" y="3752850"/>
            <a:ext cx="2447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MGBG03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8938" y="3752850"/>
            <a:ext cx="23399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Anglesey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3752850"/>
            <a:ext cx="270033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5" descr="MGBG035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0425" y="3752850"/>
            <a:ext cx="223202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72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918648" cy="1872208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Geoff Vaughan</a:t>
            </a:r>
            <a:br>
              <a:rPr lang="en-GB" b="1" dirty="0" smtClean="0"/>
            </a:br>
            <a:r>
              <a:rPr lang="en-GB" b="1" dirty="0" smtClean="0"/>
              <a:t>Chairman Nuclear </a:t>
            </a:r>
            <a:r>
              <a:rPr lang="en-GB" b="1" dirty="0"/>
              <a:t>I</a:t>
            </a:r>
            <a:r>
              <a:rPr lang="en-GB" b="1" dirty="0" smtClean="0"/>
              <a:t>ndustries Group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  <a:endParaRPr lang="en-GB" sz="9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479"/>
            <a:ext cx="3744416" cy="84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569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479"/>
            <a:ext cx="3744416" cy="84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3744416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772817"/>
            <a:ext cx="799288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pPr algn="ctr"/>
            <a:r>
              <a:rPr lang="en-GB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Farewell </a:t>
            </a:r>
            <a:r>
              <a:rPr lang="en-GB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GB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Magnox</a:t>
            </a:r>
          </a:p>
          <a:p>
            <a:pPr algn="ctr"/>
            <a:endParaRPr lang="en-GB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Wylfa Nuclear Power Station</a:t>
            </a:r>
          </a:p>
          <a:p>
            <a:pPr algn="ctr"/>
            <a:r>
              <a:rPr lang="en-GB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October 2015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28334"/>
            <a:ext cx="3851920" cy="75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759926"/>
            <a:ext cx="792088" cy="47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5" y="5628334"/>
            <a:ext cx="1080119" cy="6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59926"/>
            <a:ext cx="1584176" cy="333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3496" y="5759926"/>
            <a:ext cx="1270992" cy="49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10800000" flipV="1">
            <a:off x="7693496" y="6233309"/>
            <a:ext cx="1450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North Wales Network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xmlns="" val="39186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 Long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18457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Magnox reactors were the first in the world to provide electricity to a national grid in 1956</a:t>
            </a:r>
          </a:p>
          <a:p>
            <a:r>
              <a:rPr lang="en-GB" dirty="0" smtClean="0"/>
              <a:t>From the 1950s through the 1960s the reactor design evolved</a:t>
            </a:r>
          </a:p>
          <a:p>
            <a:r>
              <a:rPr lang="en-GB" dirty="0" smtClean="0"/>
              <a:t>Initially steel pressure vessels, later concrete as gas </a:t>
            </a:r>
            <a:r>
              <a:rPr lang="en-GB" smtClean="0"/>
              <a:t>pressures increased</a:t>
            </a:r>
            <a:endParaRPr lang="en-GB" dirty="0" smtClean="0"/>
          </a:p>
          <a:p>
            <a:r>
              <a:rPr lang="en-GB" dirty="0" smtClean="0"/>
              <a:t>The first reactor at Calder Hall produced 50 MWe </a:t>
            </a:r>
          </a:p>
          <a:p>
            <a:r>
              <a:rPr lang="en-GB" dirty="0" smtClean="0"/>
              <a:t>The last reactors, built here at Wylfa, produced 490 MWe when they started operation in 1971</a:t>
            </a:r>
          </a:p>
          <a:p>
            <a:r>
              <a:rPr lang="en-GB" dirty="0" smtClean="0"/>
              <a:t>They were built in England, Scotland and Wales</a:t>
            </a:r>
          </a:p>
          <a:p>
            <a:r>
              <a:rPr lang="en-GB" dirty="0" smtClean="0"/>
              <a:t>Two were exported, one each to Italy and Japan 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3"/>
            <a:ext cx="2160240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44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2483768" y="188640"/>
            <a:ext cx="5976664" cy="8640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Magnox Reactors in the UK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9498275"/>
              </p:ext>
            </p:extLst>
          </p:nvPr>
        </p:nvGraphicFramePr>
        <p:xfrm>
          <a:off x="251520" y="1103423"/>
          <a:ext cx="8208912" cy="5453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016224"/>
                <a:gridCol w="1944216"/>
                <a:gridCol w="2448272"/>
              </a:tblGrid>
              <a:tr h="32861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of Units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Production - MWe/unit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r>
                        <a:rPr lang="en-GB" baseline="30000" dirty="0" smtClean="0"/>
                        <a:t>st</a:t>
                      </a:r>
                      <a:r>
                        <a:rPr lang="en-GB" dirty="0" smtClean="0"/>
                        <a:t> </a:t>
                      </a:r>
                      <a:r>
                        <a:rPr lang="en-GB" smtClean="0"/>
                        <a:t>Grid  Connection</a:t>
                      </a:r>
                      <a:endParaRPr lang="en-GB" dirty="0"/>
                    </a:p>
                  </a:txBody>
                  <a:tcPr/>
                </a:tc>
              </a:tr>
              <a:tr h="32861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Steel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i="1" dirty="0" smtClean="0"/>
                        <a:t>Pressure</a:t>
                      </a:r>
                      <a:r>
                        <a:rPr lang="en-GB" i="1" baseline="0" dirty="0" smtClean="0"/>
                        <a:t> Vessel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i="1" dirty="0"/>
                    </a:p>
                  </a:txBody>
                  <a:tcPr/>
                </a:tc>
              </a:tr>
              <a:tr h="3286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Calder Hall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1956</a:t>
                      </a:r>
                      <a:endParaRPr lang="en-GB" dirty="0"/>
                    </a:p>
                  </a:txBody>
                  <a:tcPr/>
                </a:tc>
              </a:tr>
              <a:tr h="3242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Chapelcross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1959</a:t>
                      </a:r>
                      <a:endParaRPr lang="en-GB" dirty="0"/>
                    </a:p>
                  </a:txBody>
                  <a:tcPr/>
                </a:tc>
              </a:tr>
              <a:tr h="3286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Berkeley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1962</a:t>
                      </a:r>
                      <a:endParaRPr lang="en-GB" dirty="0"/>
                    </a:p>
                  </a:txBody>
                  <a:tcPr/>
                </a:tc>
              </a:tr>
              <a:tr h="3346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Bradwell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1962</a:t>
                      </a:r>
                      <a:endParaRPr lang="en-GB" dirty="0"/>
                    </a:p>
                  </a:txBody>
                  <a:tcPr/>
                </a:tc>
              </a:tr>
              <a:tr h="3242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Hunterston</a:t>
                      </a:r>
                      <a:r>
                        <a:rPr lang="en-GB" dirty="0" smtClean="0"/>
                        <a:t> “A”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1964</a:t>
                      </a:r>
                      <a:endParaRPr lang="en-GB" dirty="0"/>
                    </a:p>
                  </a:txBody>
                  <a:tcPr/>
                </a:tc>
              </a:tr>
              <a:tr h="3242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Hinkley Point “A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1965</a:t>
                      </a:r>
                      <a:endParaRPr lang="en-GB" dirty="0"/>
                    </a:p>
                  </a:txBody>
                  <a:tcPr/>
                </a:tc>
              </a:tr>
              <a:tr h="3833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Trawsfynnydd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1965</a:t>
                      </a:r>
                      <a:endParaRPr lang="en-GB" dirty="0"/>
                    </a:p>
                  </a:txBody>
                  <a:tcPr/>
                </a:tc>
              </a:tr>
              <a:tr h="3346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Dungeness “A”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1966</a:t>
                      </a:r>
                      <a:endParaRPr lang="en-GB" dirty="0"/>
                    </a:p>
                  </a:txBody>
                  <a:tcPr/>
                </a:tc>
              </a:tr>
              <a:tr h="3242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Sizewell “A”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1968</a:t>
                      </a:r>
                      <a:endParaRPr lang="en-GB" dirty="0"/>
                    </a:p>
                  </a:txBody>
                  <a:tcPr/>
                </a:tc>
              </a:tr>
              <a:tr h="324204">
                <a:tc>
                  <a:txBody>
                    <a:bodyPr/>
                    <a:lstStyle/>
                    <a:p>
                      <a:pPr algn="r"/>
                      <a:r>
                        <a:rPr lang="en-GB" i="1" dirty="0" smtClean="0"/>
                        <a:t>Concrete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i="1" dirty="0" smtClean="0"/>
                        <a:t>Pressure</a:t>
                      </a:r>
                      <a:r>
                        <a:rPr lang="en-GB" i="1" baseline="0" dirty="0" smtClean="0"/>
                        <a:t> Vessel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i="1" dirty="0"/>
                    </a:p>
                  </a:txBody>
                  <a:tcPr/>
                </a:tc>
              </a:tr>
              <a:tr h="32420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Oldbury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1968</a:t>
                      </a:r>
                      <a:endParaRPr lang="en-GB" dirty="0"/>
                    </a:p>
                  </a:txBody>
                  <a:tcPr/>
                </a:tc>
              </a:tr>
              <a:tr h="406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Wylfa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1971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3"/>
            <a:ext cx="2160240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07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68"/>
            <a:ext cx="8229600" cy="972108"/>
          </a:xfrm>
        </p:spPr>
        <p:txBody>
          <a:bodyPr>
            <a:normAutofit/>
          </a:bodyPr>
          <a:lstStyle/>
          <a:p>
            <a:r>
              <a:rPr lang="en-GB" b="1" dirty="0" smtClean="0"/>
              <a:t>Something to Celebrate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For almost 60 years Magnox reactors </a:t>
            </a:r>
          </a:p>
          <a:p>
            <a:pPr marL="0" indent="0" algn="ctr">
              <a:buNone/>
            </a:pPr>
            <a:r>
              <a:rPr lang="en-GB" b="1" dirty="0" smtClean="0"/>
              <a:t>have provided electricity to the UK grid </a:t>
            </a:r>
          </a:p>
          <a:p>
            <a:pPr marL="0" indent="0" algn="ctr">
              <a:buNone/>
            </a:pPr>
            <a:r>
              <a:rPr lang="en-GB" b="1" dirty="0" smtClean="0"/>
              <a:t>without any major accident</a:t>
            </a:r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and now the last reactor at Wylfa </a:t>
            </a:r>
          </a:p>
          <a:p>
            <a:pPr marL="0" indent="0" algn="ctr">
              <a:buNone/>
            </a:pPr>
            <a:r>
              <a:rPr lang="en-GB" b="1" dirty="0" smtClean="0"/>
              <a:t>is about to close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BUT , do not despair</a:t>
            </a:r>
          </a:p>
          <a:p>
            <a:pPr marL="0" indent="0">
              <a:buNone/>
            </a:pPr>
            <a:endParaRPr lang="en-GB" b="1" u="sng" dirty="0" smtClean="0">
              <a:hlinkClick r:id="rId2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80" y="188641"/>
            <a:ext cx="202494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19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425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 smtClean="0">
                <a:hlinkClick r:id="rId2"/>
              </a:rPr>
              <a:t>Magnox </a:t>
            </a:r>
            <a:r>
              <a:rPr lang="en-GB" b="1" u="sng" dirty="0">
                <a:hlinkClick r:id="rId2"/>
              </a:rPr>
              <a:t>Reactor</a:t>
            </a:r>
            <a:r>
              <a:rPr lang="en-GB" u="sng" dirty="0">
                <a:hlinkClick r:id="rId2"/>
              </a:rPr>
              <a:t> - 70% Off - Lowest Price On </a:t>
            </a:r>
            <a:r>
              <a:rPr lang="en-GB" b="1" u="sng" dirty="0">
                <a:hlinkClick r:id="rId2"/>
              </a:rPr>
              <a:t>Magnox Reactor</a:t>
            </a:r>
            <a:r>
              <a:rPr lang="en-GB" u="sng" dirty="0">
                <a:hlinkClick r:id="rId2"/>
              </a:rPr>
              <a:t>‎</a:t>
            </a:r>
            <a:endParaRPr lang="en-GB" dirty="0"/>
          </a:p>
          <a:p>
            <a:pPr marL="0" indent="0">
              <a:buNone/>
            </a:pPr>
            <a:r>
              <a:rPr lang="en-GB" u="sng" dirty="0">
                <a:hlinkClick r:id="rId3"/>
              </a:rPr>
              <a:t>www.stuccu.co.uk/</a:t>
            </a:r>
            <a:r>
              <a:rPr lang="en-GB" b="1" u="sng" dirty="0">
                <a:hlinkClick r:id="rId3"/>
              </a:rPr>
              <a:t>Magnox</a:t>
            </a:r>
            <a:r>
              <a:rPr lang="en-GB" u="sng" dirty="0">
                <a:hlinkClick r:id="rId3"/>
              </a:rPr>
              <a:t>/Deal‎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Free shipping, in stock. Buy now!‎</a:t>
            </a:r>
          </a:p>
          <a:p>
            <a:pPr marL="0" indent="0">
              <a:buNone/>
            </a:pPr>
            <a:r>
              <a:rPr lang="en-GB" dirty="0"/>
              <a:t>In stock‎ · Exclusive deals‎ · Compare prices‎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anyone told HORIZON?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58" y="188640"/>
            <a:ext cx="2112186" cy="47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908720"/>
            <a:ext cx="765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first entry when I googled “Magnox” was: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27437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58" y="188640"/>
            <a:ext cx="2112186" cy="47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2"/>
            <a:ext cx="2376264" cy="47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5856" y="42741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Today’s Programme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0129608"/>
              </p:ext>
            </p:extLst>
          </p:nvPr>
        </p:nvGraphicFramePr>
        <p:xfrm>
          <a:off x="1211652" y="1052736"/>
          <a:ext cx="6492696" cy="5544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953"/>
                <a:gridCol w="2707239"/>
                <a:gridCol w="3171504"/>
              </a:tblGrid>
              <a:tr h="76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13:30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The historical background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Malcolm </a:t>
                      </a:r>
                      <a:r>
                        <a:rPr lang="en-GB" sz="1000" dirty="0" err="1">
                          <a:effectLst/>
                        </a:rPr>
                        <a:t>Grimston</a:t>
                      </a:r>
                      <a:endParaRPr lang="en-GB" sz="900" dirty="0">
                        <a:effectLst/>
                      </a:endParaRPr>
                    </a:p>
                    <a:p>
                      <a:pPr marL="171450"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1400" dirty="0">
                          <a:effectLst/>
                        </a:rPr>
                        <a:t>Senior Research Fellow, Centre for            Environmental Policy, Imperial College</a:t>
                      </a:r>
                      <a:endParaRPr lang="en-GB" sz="1000" kern="1400" dirty="0">
                        <a:solidFill>
                          <a:srgbClr val="000000"/>
                        </a:solidFill>
                        <a:effectLst/>
                        <a:latin typeface="Tw Cen MT Condensed"/>
                        <a:ea typeface="Times New Roman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</a:tr>
              <a:tr h="545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13:50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Fuel manufacture &amp; development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Bob </a:t>
                      </a:r>
                      <a:r>
                        <a:rPr lang="en-GB" sz="1000" dirty="0" err="1">
                          <a:effectLst/>
                        </a:rPr>
                        <a:t>Mckenzie</a:t>
                      </a:r>
                      <a:endParaRPr lang="en-GB" sz="900" dirty="0">
                        <a:effectLst/>
                      </a:endParaRPr>
                    </a:p>
                    <a:p>
                      <a:pPr marL="171450"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1400" dirty="0">
                          <a:effectLst/>
                        </a:rPr>
                        <a:t>Chief Technical Officer, Westinghouse</a:t>
                      </a:r>
                      <a:endParaRPr lang="en-GB" sz="1000" kern="1400" dirty="0">
                        <a:solidFill>
                          <a:srgbClr val="000000"/>
                        </a:solidFill>
                        <a:effectLst/>
                        <a:latin typeface="Tw Cen MT Condensed"/>
                        <a:ea typeface="Times New Roman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</a:tr>
              <a:tr h="545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14:20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  <a:tc>
                  <a:txBody>
                    <a:bodyPr/>
                    <a:lstStyle/>
                    <a:p>
                      <a:pPr marL="201295" indent="-2012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Evolution of the Magnox design 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Ted Hopper </a:t>
                      </a:r>
                      <a:endParaRPr lang="en-GB" sz="900" dirty="0">
                        <a:effectLst/>
                      </a:endParaRPr>
                    </a:p>
                    <a:p>
                      <a:pPr marL="171450"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1400" dirty="0">
                          <a:effectLst/>
                        </a:rPr>
                        <a:t>Principal Engineering Consultant, Magnox</a:t>
                      </a:r>
                      <a:endParaRPr lang="en-GB" sz="1000" kern="1400" dirty="0">
                        <a:solidFill>
                          <a:srgbClr val="000000"/>
                        </a:solidFill>
                        <a:effectLst/>
                        <a:latin typeface="Tw Cen MT Condensed"/>
                        <a:ea typeface="Times New Roman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</a:tr>
              <a:tr h="244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15:00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Break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45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15:30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The Story of the Wylfa Boilers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Bob Clayton </a:t>
                      </a:r>
                      <a:endParaRPr lang="en-GB" sz="900" dirty="0">
                        <a:effectLst/>
                      </a:endParaRPr>
                    </a:p>
                    <a:p>
                      <a:pPr marL="171450"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1400" dirty="0">
                          <a:effectLst/>
                        </a:rPr>
                        <a:t>Magnox Nuclear Safety Committee</a:t>
                      </a:r>
                      <a:endParaRPr lang="en-GB" sz="1000" kern="1400" dirty="0">
                        <a:solidFill>
                          <a:srgbClr val="000000"/>
                        </a:solidFill>
                        <a:effectLst/>
                        <a:latin typeface="Tw Cen MT Condensed"/>
                        <a:ea typeface="Times New Roman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</a:tr>
              <a:tr h="76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16:00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Managing Magnox waste and spent fuel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Alun Ellis </a:t>
                      </a:r>
                      <a:endParaRPr lang="en-GB" sz="900" dirty="0">
                        <a:effectLst/>
                      </a:endParaRPr>
                    </a:p>
                    <a:p>
                      <a:pPr marL="171450"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en-GB" sz="1000" kern="1400" dirty="0">
                          <a:effectLst/>
                        </a:rPr>
                        <a:t>Science &amp; Technology Director, Radioactive Waste Management Ltd, NDA</a:t>
                      </a:r>
                      <a:endParaRPr lang="en-GB" sz="1000" kern="1400" dirty="0">
                        <a:solidFill>
                          <a:srgbClr val="000000"/>
                        </a:solidFill>
                        <a:effectLst/>
                        <a:latin typeface="Tw Cen MT Condensed"/>
                        <a:ea typeface="Times New Roman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</a:tr>
              <a:tr h="1908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16:30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Wylfa Newydd, project overview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Advanced Boiling Water Reactor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Jacob Home</a:t>
                      </a:r>
                      <a:endParaRPr lang="en-GB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Operations Engineer, Horizon</a:t>
                      </a:r>
                      <a:endParaRPr lang="en-GB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Steven Hall</a:t>
                      </a:r>
                      <a:endParaRPr lang="en-GB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Hitachi-GE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/>
                </a:tc>
              </a:tr>
              <a:tr h="229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17:00</a:t>
                      </a:r>
                      <a:endParaRPr lang="en-GB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Close </a:t>
                      </a:r>
                      <a:endParaRPr lang="en-GB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65" marR="5436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846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gnox_Ltd">
  <a:themeElements>
    <a:clrScheme name="Magnox_Lt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gnox_Ltd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Magnox_Lt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nox_Lt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nox_Lt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nox_Lt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nox_Lt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gnox_Lt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nox_Lt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nox_Lt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nox_Lt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nox_Lt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nox_Lt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gnox_Lt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329</Words>
  <Application>Microsoft Office PowerPoint</Application>
  <PresentationFormat>On-screen Show (4:3)</PresentationFormat>
  <Paragraphs>128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1_Magnox_Ltd</vt:lpstr>
      <vt:lpstr>Slide 1</vt:lpstr>
      <vt:lpstr>Geoff Vaughan Chairman Nuclear Industries Group</vt:lpstr>
      <vt:lpstr>Slide 3</vt:lpstr>
      <vt:lpstr>A Long History</vt:lpstr>
      <vt:lpstr>Magnox Reactors in the UK</vt:lpstr>
      <vt:lpstr>Something to Celebrate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GeoffJV</dc:creator>
  <cp:lastModifiedBy>IT Loan</cp:lastModifiedBy>
  <cp:revision>17</cp:revision>
  <dcterms:created xsi:type="dcterms:W3CDTF">2015-09-21T10:09:48Z</dcterms:created>
  <dcterms:modified xsi:type="dcterms:W3CDTF">2015-10-28T13:08:49Z</dcterms:modified>
</cp:coreProperties>
</file>